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05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0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4471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79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5691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44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5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8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1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8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3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3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7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6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4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E810379-48DF-4A37-9F25-D9C5D440BB4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94FE8EE-11E2-434B-B729-376D83BA7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47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9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9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image" Target="../media/image6.gif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 /><Relationship Id="rId2" Type="http://schemas.openxmlformats.org/officeDocument/2006/relationships/image" Target="../media/image9.gif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2.gif" /><Relationship Id="rId4" Type="http://schemas.openxmlformats.org/officeDocument/2006/relationships/image" Target="../media/image11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 /><Relationship Id="rId2" Type="http://schemas.openxmlformats.org/officeDocument/2006/relationships/image" Target="../media/image13.gif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6.gif" /><Relationship Id="rId4" Type="http://schemas.openxmlformats.org/officeDocument/2006/relationships/image" Target="../media/image15.gif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 /><Relationship Id="rId2" Type="http://schemas.openxmlformats.org/officeDocument/2006/relationships/image" Target="../media/image17.gif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7E6B-38D6-4818-9CF2-3F37298D6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6484"/>
            <a:ext cx="9144000" cy="1565031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INTRODUCTION</a:t>
            </a:r>
            <a:b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</a:br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TO Animation</a:t>
            </a:r>
          </a:p>
        </p:txBody>
      </p:sp>
    </p:spTree>
    <p:extLst>
      <p:ext uri="{BB962C8B-B14F-4D97-AF65-F5344CB8AC3E}">
        <p14:creationId xmlns:p14="http://schemas.microsoft.com/office/powerpoint/2010/main" val="297711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9F50D-AE39-CA49-1CA5-ACA41A53CBFF}"/>
              </a:ext>
            </a:extLst>
          </p:cNvPr>
          <p:cNvSpPr txBox="1"/>
          <p:nvPr/>
        </p:nvSpPr>
        <p:spPr>
          <a:xfrm>
            <a:off x="294640" y="467360"/>
            <a:ext cx="657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11. Solid drawing</a:t>
            </a:r>
          </a:p>
          <a:p>
            <a:r>
              <a:rPr lang="en-US" dirty="0"/>
              <a:t>	This includes knowing how to draw in three-dimensional space and understanding form and anatomy, weight and volume, and lights and shadows.</a:t>
            </a:r>
          </a:p>
          <a:p>
            <a:endParaRPr lang="en-US" dirty="0"/>
          </a:p>
          <a:p>
            <a:r>
              <a:rPr lang="en-US" b="1" dirty="0"/>
              <a:t>12. Appeal</a:t>
            </a:r>
          </a:p>
          <a:p>
            <a:r>
              <a:rPr lang="en-US" dirty="0"/>
              <a:t>	Your characters, objects, and the world in which they live need to appeal to the viewer. </a:t>
            </a:r>
          </a:p>
        </p:txBody>
      </p:sp>
      <p:pic>
        <p:nvPicPr>
          <p:cNvPr id="3" name="Picture 2" descr="12 Principles of Animation – Solid Drawing – John Hannimation Blog">
            <a:extLst>
              <a:ext uri="{FF2B5EF4-FFF2-40B4-BE49-F238E27FC236}">
                <a16:creationId xmlns:a16="http://schemas.microsoft.com/office/drawing/2014/main" id="{3740B8EA-D150-71B2-34B5-3786F96C3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760" y="370522"/>
            <a:ext cx="2946400" cy="290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'source Appeal | Principles of Animation | D'Source Digital Online  Learning Environment for Design: Courses, Resources, Case Studies,  Galleries, Videos">
            <a:extLst>
              <a:ext uri="{FF2B5EF4-FFF2-40B4-BE49-F238E27FC236}">
                <a16:creationId xmlns:a16="http://schemas.microsoft.com/office/drawing/2014/main" id="{AF99BFD9-36BE-93F0-376F-06A6581888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995" y="4513580"/>
            <a:ext cx="3098165" cy="185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0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DD691-6CC8-1FC8-0859-B7EA404125BE}"/>
              </a:ext>
            </a:extLst>
          </p:cNvPr>
          <p:cNvSpPr txBox="1"/>
          <p:nvPr/>
        </p:nvSpPr>
        <p:spPr>
          <a:xfrm>
            <a:off x="264160" y="426720"/>
            <a:ext cx="7112000" cy="401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247650" indent="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Types of Animation Systems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Scripting Systems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Scripting Systems were the earliest type of motion control systems. The animator writes a script in the animation language. </a:t>
            </a: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endParaRPr lang="en-I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Procedural Animation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Procedures are used that define movement over time. These might be procedures that use the laws of physics (Physically - based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modeling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or animator generated methods.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9B681-688D-56D1-42FB-BCE7430F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10" y="2646680"/>
            <a:ext cx="3729990" cy="21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4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055CB-A7F5-54CF-9907-C2984888FC90}"/>
              </a:ext>
            </a:extLst>
          </p:cNvPr>
          <p:cNvSpPr txBox="1"/>
          <p:nvPr/>
        </p:nvSpPr>
        <p:spPr>
          <a:xfrm>
            <a:off x="345440" y="548640"/>
            <a:ext cx="7782560" cy="512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Representational Animation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technique allows an object to change its shape during the animation. The first is the animation of </a:t>
            </a: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Stochastic Animation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uses stochastic processes to control groups of objects, such as in particle systems. Examples are fireworks, fire, water falls, etc.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Behavioural Animation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Objects or "actors" are given rules about how they react to their environment. Examples are schools of fish or flocks of birds where each individual behaves according to a set of rules defined by the animator.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marR="247650" indent="-6350" algn="just">
              <a:lnSpc>
                <a:spcPct val="103000"/>
              </a:lnSpc>
              <a:spcBef>
                <a:spcPts val="0"/>
              </a:spcBef>
              <a:spcAft>
                <a:spcPts val="1345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14423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5D78C-B32B-EB74-630E-7A5C0AB47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24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9BDD-07F0-F4AD-E9FC-34E9CCFB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animation?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A45B4BB-12F0-B09D-EC92-63EADFCF79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7" r="29797"/>
          <a:stretch>
            <a:fillRect/>
          </a:stretch>
        </p:blipFill>
        <p:spPr>
          <a:xfrm>
            <a:off x="737552" y="1303020"/>
            <a:ext cx="3280974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81BB3-AB62-3441-3FFE-C7E449DF4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'To animate' literally means to give life to. </a:t>
            </a:r>
          </a:p>
          <a:p>
            <a:r>
              <a:rPr lang="en-US" dirty="0">
                <a:solidFill>
                  <a:schemeClr val="bg1"/>
                </a:solidFill>
              </a:rPr>
              <a:t>Animating is moving something that cannot move on it's own. </a:t>
            </a:r>
          </a:p>
        </p:txBody>
      </p:sp>
    </p:spTree>
    <p:extLst>
      <p:ext uri="{BB962C8B-B14F-4D97-AF65-F5344CB8AC3E}">
        <p14:creationId xmlns:p14="http://schemas.microsoft.com/office/powerpoint/2010/main" val="235707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388D-694A-96B6-717E-43C9D45D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232" y="982980"/>
            <a:ext cx="6019800" cy="11430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Types of Animation</a:t>
            </a:r>
            <a:br>
              <a:rPr lang="en-US" dirty="0">
                <a:effectLst/>
                <a:ea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1D27000-C01C-3520-E033-677E0F425B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" b="2304"/>
          <a:stretch>
            <a:fillRect/>
          </a:stretch>
        </p:blipFill>
        <p:spPr>
          <a:xfrm>
            <a:off x="7725410" y="1143000"/>
            <a:ext cx="3281363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02E29-2BC5-A993-CB6F-623BA3FE6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5592" y="2683088"/>
            <a:ext cx="6021388" cy="2048933"/>
          </a:xfrm>
        </p:spPr>
        <p:txBody>
          <a:bodyPr>
            <a:normAutofit lnSpcReduction="10000"/>
          </a:bodyPr>
          <a:lstStyle/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Traditional Animation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2D Animation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3D Animation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Motion Graphics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Stop Motion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5245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A5E52A-54FE-E6C7-2988-4C1F8C0E579A}"/>
              </a:ext>
            </a:extLst>
          </p:cNvPr>
          <p:cNvSpPr txBox="1"/>
          <p:nvPr/>
        </p:nvSpPr>
        <p:spPr>
          <a:xfrm>
            <a:off x="449580" y="124206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Traditional Animation</a:t>
            </a:r>
          </a:p>
          <a:p>
            <a:r>
              <a:rPr lang="en-US" dirty="0"/>
              <a:t>	This type of animation requires the animator to draw every single frame by hand to create an animated scene. </a:t>
            </a:r>
          </a:p>
          <a:p>
            <a:endParaRPr lang="en-US" dirty="0"/>
          </a:p>
          <a:p>
            <a:r>
              <a:rPr lang="en-US" b="1" dirty="0"/>
              <a:t>2. 2D Animation </a:t>
            </a:r>
          </a:p>
          <a:p>
            <a:r>
              <a:rPr lang="en-US" dirty="0"/>
              <a:t>	2D animation refers to vector-based animations similar to the ones used in Flash.</a:t>
            </a:r>
          </a:p>
          <a:p>
            <a:endParaRPr lang="en-US" dirty="0"/>
          </a:p>
          <a:p>
            <a:r>
              <a:rPr lang="en-US" b="1" dirty="0"/>
              <a:t>3. 3D Animation </a:t>
            </a:r>
          </a:p>
          <a:p>
            <a:r>
              <a:rPr lang="en-US" dirty="0"/>
              <a:t>	The process of 3D animation is very different from the traditional style but they both require the artist to share the same principles of movement and composition in animation.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FD9FA-85B2-E452-9F58-A08A4DC51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80" y="934402"/>
            <a:ext cx="468630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C19A4-982D-2232-2B55-ECE99948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40" y="2644140"/>
            <a:ext cx="2354580" cy="1569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4F59D-9213-C204-DB79-F27C4CD56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80" y="3312160"/>
            <a:ext cx="16629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8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60A702-3D2A-23AA-4256-772B190700D3}"/>
              </a:ext>
            </a:extLst>
          </p:cNvPr>
          <p:cNvSpPr txBox="1"/>
          <p:nvPr/>
        </p:nvSpPr>
        <p:spPr>
          <a:xfrm>
            <a:off x="426720" y="1264920"/>
            <a:ext cx="667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Motion Graphics </a:t>
            </a:r>
          </a:p>
          <a:p>
            <a:r>
              <a:rPr lang="en-US" dirty="0"/>
              <a:t>	This art form focuses on the ability to move graphic elements, shapes, and text. This process is commonly used for things like television promotions, explainer videos, and animated logos. </a:t>
            </a:r>
          </a:p>
          <a:p>
            <a:endParaRPr lang="en-US" dirty="0"/>
          </a:p>
          <a:p>
            <a:r>
              <a:rPr lang="en-US" b="1" dirty="0"/>
              <a:t>5. Stop Motion </a:t>
            </a:r>
          </a:p>
          <a:p>
            <a:r>
              <a:rPr lang="en-US" dirty="0"/>
              <a:t>Stop motion animation is very similar to traditional animation because it combines a series of still images that are slightly different to show movement. The largest difference is that stop motion uses photography and captures real objects.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84A7F-3983-DE89-D00E-A283B19E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215900"/>
            <a:ext cx="3518747" cy="263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3C711-881A-999E-A27F-CEB2B98DB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3488704"/>
            <a:ext cx="4856480" cy="20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9944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59C3-24FB-8A37-90D4-34BCC974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Principle of Animation</a:t>
            </a:r>
            <a:br>
              <a:rPr lang="en-US" sz="2800" dirty="0">
                <a:effectLst/>
                <a:ea typeface="Times New Roman" panose="02020603050405020304" pitchFamily="18" charset="0"/>
              </a:rPr>
            </a:b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197FB-9DE4-A8C7-490E-957E0075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59" y="685800"/>
            <a:ext cx="5422107" cy="3614738"/>
          </a:xfrm>
        </p:spPr>
      </p:pic>
    </p:spTree>
    <p:extLst>
      <p:ext uri="{BB962C8B-B14F-4D97-AF65-F5344CB8AC3E}">
        <p14:creationId xmlns:p14="http://schemas.microsoft.com/office/powerpoint/2010/main" val="321707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57ED6-9053-AFDB-F8F1-8BBA90D0D5D5}"/>
              </a:ext>
            </a:extLst>
          </p:cNvPr>
          <p:cNvSpPr txBox="1"/>
          <p:nvPr/>
        </p:nvSpPr>
        <p:spPr>
          <a:xfrm>
            <a:off x="396240" y="568960"/>
            <a:ext cx="68376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01. Squash and stretch</a:t>
            </a:r>
          </a:p>
          <a:p>
            <a:r>
              <a:rPr lang="en-US" dirty="0"/>
              <a:t>	it gives your animated characters and objects the illusion of gravity, weight, mass and flexibility.</a:t>
            </a:r>
          </a:p>
          <a:p>
            <a:endParaRPr lang="en-US" dirty="0"/>
          </a:p>
          <a:p>
            <a:r>
              <a:rPr lang="en-US" b="1" dirty="0"/>
              <a:t>02. Anticipation</a:t>
            </a:r>
          </a:p>
          <a:p>
            <a:r>
              <a:rPr lang="en-US" dirty="0"/>
              <a:t>	Anticipation helps to prepare the viewer for what's about to happen. </a:t>
            </a:r>
          </a:p>
          <a:p>
            <a:endParaRPr lang="en-US" dirty="0"/>
          </a:p>
          <a:p>
            <a:r>
              <a:rPr lang="en-US" b="1" dirty="0"/>
              <a:t>03. Staging</a:t>
            </a:r>
          </a:p>
          <a:p>
            <a:r>
              <a:rPr lang="en-US" dirty="0"/>
              <a:t>	Keep the focus on what's important within the scene, and keep the motion of everything else of non-importance to a minimum. </a:t>
            </a:r>
          </a:p>
          <a:p>
            <a:endParaRPr lang="en-US" dirty="0"/>
          </a:p>
          <a:p>
            <a:r>
              <a:rPr lang="en-US" b="1" dirty="0"/>
              <a:t>04. Straight ahead action and pose to pose</a:t>
            </a:r>
          </a:p>
          <a:p>
            <a:r>
              <a:rPr lang="en-US" dirty="0"/>
              <a:t>	Straight ahead action involves drawing frame-by-frame from start to finish.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With the pose to pose technique, you draw the beginning frame, the end frame, and a few key frames in-between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C4C40-E0B8-A697-86F4-AE96034C9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45" y="379730"/>
            <a:ext cx="1830070" cy="1330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DD2D2-9FC2-56D7-E8E8-427E774B2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15" y="464185"/>
            <a:ext cx="2371725" cy="1162050"/>
          </a:xfrm>
          <a:prstGeom prst="rect">
            <a:avLst/>
          </a:prstGeom>
        </p:spPr>
      </p:pic>
      <p:pic>
        <p:nvPicPr>
          <p:cNvPr id="7" name="Picture 6" descr="D'source Staging | Principles of Animation | D'Source Digital Online  Learning Environment for Design: Courses, Resources, Case Studies,  Galleries, Videos">
            <a:extLst>
              <a:ext uri="{FF2B5EF4-FFF2-40B4-BE49-F238E27FC236}">
                <a16:creationId xmlns:a16="http://schemas.microsoft.com/office/drawing/2014/main" id="{53D55DD7-7227-AA17-931B-6D383DDCC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70" y="2049144"/>
            <a:ext cx="3543300" cy="204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ADB55-6854-A716-4123-0AE7B0A32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80" y="4517388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5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695BF8-603A-3D6E-2DF5-9254FCB9FF49}"/>
              </a:ext>
            </a:extLst>
          </p:cNvPr>
          <p:cNvSpPr txBox="1"/>
          <p:nvPr/>
        </p:nvSpPr>
        <p:spPr>
          <a:xfrm>
            <a:off x="294640" y="528320"/>
            <a:ext cx="777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05. Follow through and overlapping action</a:t>
            </a:r>
          </a:p>
          <a:p>
            <a:r>
              <a:rPr lang="en-US" dirty="0"/>
              <a:t>	If your character is running across the scene, their arms and legs may be moving at a different rate from their head. This is overlapping action. </a:t>
            </a:r>
          </a:p>
          <a:p>
            <a:endParaRPr lang="en-US" dirty="0"/>
          </a:p>
          <a:p>
            <a:r>
              <a:rPr lang="en-US" dirty="0"/>
              <a:t>	Likewise, when they stop running, their hair will likely continue to move for a few frames before coming to rest – this is follow through.</a:t>
            </a:r>
          </a:p>
          <a:p>
            <a:endParaRPr lang="en-US" dirty="0"/>
          </a:p>
          <a:p>
            <a:r>
              <a:rPr lang="en-US" b="1" dirty="0"/>
              <a:t>06. Slow in and slow out</a:t>
            </a:r>
          </a:p>
          <a:p>
            <a:r>
              <a:rPr lang="en-US" dirty="0"/>
              <a:t>	The best way to understand slow in and slow out is to think about how a car starts up and stops. It will start moving slowly, before gaining momentum and speeding up. </a:t>
            </a:r>
          </a:p>
          <a:p>
            <a:endParaRPr lang="en-US" dirty="0"/>
          </a:p>
          <a:p>
            <a:r>
              <a:rPr lang="en-US" b="1" dirty="0"/>
              <a:t>07. Arc</a:t>
            </a:r>
          </a:p>
          <a:p>
            <a:r>
              <a:rPr lang="en-US" dirty="0"/>
              <a:t>	Most objects follow an arc or a path when they're moving, and your animations should reflect that arc. </a:t>
            </a:r>
          </a:p>
          <a:p>
            <a:endParaRPr lang="en-US" dirty="0"/>
          </a:p>
          <a:p>
            <a:r>
              <a:rPr lang="en-US" b="1" dirty="0"/>
              <a:t>08. Secondary action</a:t>
            </a:r>
          </a:p>
          <a:p>
            <a:r>
              <a:rPr lang="en-US" dirty="0"/>
              <a:t>	Secondary actions are used to support or </a:t>
            </a:r>
            <a:r>
              <a:rPr lang="en-US" dirty="0" err="1"/>
              <a:t>emphasise</a:t>
            </a:r>
            <a:r>
              <a:rPr lang="en-US" dirty="0"/>
              <a:t> the main action going on within a scene.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500EE2-0C86-FAB7-4BB5-8FC4E945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0" y="607060"/>
            <a:ext cx="2406791" cy="135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5469FE-A386-B289-A686-70BFA72B7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40" y="2066290"/>
            <a:ext cx="2069253" cy="1551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9498E2-6B42-8000-5F89-6435E2F5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40" y="4922522"/>
            <a:ext cx="2316480" cy="1737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9DA1F-ACFC-3192-56BB-799F72463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0" y="3595601"/>
            <a:ext cx="2300140" cy="12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01716-3C41-C8F5-D3A3-F85C9A962DEF}"/>
              </a:ext>
            </a:extLst>
          </p:cNvPr>
          <p:cNvSpPr txBox="1"/>
          <p:nvPr/>
        </p:nvSpPr>
        <p:spPr>
          <a:xfrm>
            <a:off x="426720" y="589280"/>
            <a:ext cx="6898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09. Timing</a:t>
            </a:r>
          </a:p>
          <a:p>
            <a:r>
              <a:rPr lang="en-US" dirty="0"/>
              <a:t>	Using the correct timing allows you to control the mood and the reaction of your characters and objects. </a:t>
            </a:r>
          </a:p>
          <a:p>
            <a:endParaRPr lang="en-US" b="1" dirty="0"/>
          </a:p>
          <a:p>
            <a:r>
              <a:rPr lang="en-US" b="1" dirty="0"/>
              <a:t>10. Exaggeration</a:t>
            </a:r>
          </a:p>
          <a:p>
            <a:r>
              <a:rPr lang="en-US" dirty="0"/>
              <a:t>	Too much realism can ruin an animation, making it appear static and boring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EFAB2-883F-FB07-4D15-658625D45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80" y="460097"/>
            <a:ext cx="3373120" cy="2529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9BE36-22C8-785C-391C-DFED275EA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40" y="3429000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222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682</TotalTime>
  <Words>727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Slice</vt:lpstr>
      <vt:lpstr>INTRODUCTION TO Animation</vt:lpstr>
      <vt:lpstr>What is animation?</vt:lpstr>
      <vt:lpstr>Types of Animation </vt:lpstr>
      <vt:lpstr>PowerPoint Presentation</vt:lpstr>
      <vt:lpstr>PowerPoint Presentation</vt:lpstr>
      <vt:lpstr>Principle of Animation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</dc:title>
  <dc:creator>Mohan Negi</dc:creator>
  <cp:lastModifiedBy>Inesh Negi</cp:lastModifiedBy>
  <cp:revision>7</cp:revision>
  <dcterms:created xsi:type="dcterms:W3CDTF">2022-06-05T17:31:20Z</dcterms:created>
  <dcterms:modified xsi:type="dcterms:W3CDTF">2023-01-12T05:13:29Z</dcterms:modified>
</cp:coreProperties>
</file>